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60" r:id="rId4"/>
    <p:sldId id="263" r:id="rId5"/>
    <p:sldId id="270" r:id="rId6"/>
    <p:sldId id="338" r:id="rId7"/>
    <p:sldId id="339" r:id="rId8"/>
    <p:sldId id="341" r:id="rId9"/>
    <p:sldId id="343" r:id="rId10"/>
    <p:sldId id="358" r:id="rId11"/>
    <p:sldId id="360" r:id="rId12"/>
    <p:sldId id="314" r:id="rId13"/>
    <p:sldId id="361" r:id="rId14"/>
    <p:sldId id="262" r:id="rId15"/>
    <p:sldId id="350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w w" initials="ww" lastIdx="0" clrIdx="1"/>
  <p:cmAuthor id="3" name="24148" initials="2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80" y="102"/>
      </p:cViewPr>
      <p:guideLst>
        <p:guide orient="horz" pos="2160"/>
        <p:guide pos="381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AE70B2-8BF9-45C0-BB95-33D1B9D3A85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AE70B2-8BF9-45C0-BB95-33D1B9D3A85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077DA78-E013-4A8C-AD75-63A150561B1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../media/image4.svg"/><Relationship Id="rId25" Type="http://schemas.openxmlformats.org/officeDocument/2006/relationships/image" Target="../media/image4.png"/><Relationship Id="rId24" Type="http://schemas.openxmlformats.org/officeDocument/2006/relationships/image" Target="../media/image3.svg"/><Relationship Id="rId23" Type="http://schemas.openxmlformats.org/officeDocument/2006/relationships/image" Target="../media/image3.png"/><Relationship Id="rId22" Type="http://schemas.openxmlformats.org/officeDocument/2006/relationships/image" Target="../media/image2.svg"/><Relationship Id="rId21" Type="http://schemas.openxmlformats.org/officeDocument/2006/relationships/image" Target="../media/image2.png"/><Relationship Id="rId20" Type="http://schemas.openxmlformats.org/officeDocument/2006/relationships/image" Target="../media/image1.sv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pn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稻壳卡米设计"/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8915" y="182245"/>
            <a:ext cx="1238250" cy="1238250"/>
          </a:xfrm>
          <a:prstGeom prst="rect">
            <a:avLst/>
          </a:prstGeom>
        </p:spPr>
      </p:pic>
      <p:pic>
        <p:nvPicPr>
          <p:cNvPr id="14" name="稻壳卡米设计"/>
          <p:cNvPicPr>
            <a:picLocks noChangeAspect="1"/>
          </p:cNvPicPr>
          <p:nvPr userDrawn="1"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1024235" y="2353310"/>
            <a:ext cx="939165" cy="3844290"/>
          </a:xfrm>
          <a:prstGeom prst="rect">
            <a:avLst/>
          </a:prstGeom>
        </p:spPr>
      </p:pic>
      <p:pic>
        <p:nvPicPr>
          <p:cNvPr id="15" name="稻壳卡米设计"/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42670" y="50800"/>
            <a:ext cx="1771015" cy="2065655"/>
          </a:xfrm>
          <a:prstGeom prst="rect">
            <a:avLst/>
          </a:prstGeom>
        </p:spPr>
      </p:pic>
      <p:pic>
        <p:nvPicPr>
          <p:cNvPr id="16" name="稻壳卡米设计"/>
          <p:cNvPicPr>
            <a:picLocks noChangeAspect="1"/>
          </p:cNvPicPr>
          <p:nvPr userDrawn="1"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28600" y="3433445"/>
            <a:ext cx="1275715" cy="33737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1.xml"/><Relationship Id="rId2" Type="http://schemas.openxmlformats.org/officeDocument/2006/relationships/image" Target="../media/image7.png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61465" y="1309370"/>
            <a:ext cx="8613775" cy="3709035"/>
            <a:chOff x="1698595" y="1390292"/>
            <a:chExt cx="8613835" cy="3944066"/>
          </a:xfrm>
        </p:grpSpPr>
        <p:sp>
          <p:nvSpPr>
            <p:cNvPr id="5" name="对话气泡: 圆角矩形 1"/>
            <p:cNvSpPr/>
            <p:nvPr/>
          </p:nvSpPr>
          <p:spPr>
            <a:xfrm>
              <a:off x="1698595" y="1566240"/>
              <a:ext cx="8432860" cy="3768118"/>
            </a:xfrm>
            <a:custGeom>
              <a:avLst/>
              <a:gdLst>
                <a:gd name="connsiteX0" fmla="*/ 0 w 8432860"/>
                <a:gd name="connsiteY0" fmla="*/ 549226 h 3295291"/>
                <a:gd name="connsiteX1" fmla="*/ 549226 w 8432860"/>
                <a:gd name="connsiteY1" fmla="*/ 0 h 3295291"/>
                <a:gd name="connsiteX2" fmla="*/ 4919168 w 8432860"/>
                <a:gd name="connsiteY2" fmla="*/ 0 h 3295291"/>
                <a:gd name="connsiteX3" fmla="*/ 4919168 w 8432860"/>
                <a:gd name="connsiteY3" fmla="*/ 0 h 3295291"/>
                <a:gd name="connsiteX4" fmla="*/ 7027383 w 8432860"/>
                <a:gd name="connsiteY4" fmla="*/ 0 h 3295291"/>
                <a:gd name="connsiteX5" fmla="*/ 7883634 w 8432860"/>
                <a:gd name="connsiteY5" fmla="*/ 0 h 3295291"/>
                <a:gd name="connsiteX6" fmla="*/ 8432860 w 8432860"/>
                <a:gd name="connsiteY6" fmla="*/ 549226 h 3295291"/>
                <a:gd name="connsiteX7" fmla="*/ 8432860 w 8432860"/>
                <a:gd name="connsiteY7" fmla="*/ 1922253 h 3295291"/>
                <a:gd name="connsiteX8" fmla="*/ 8432860 w 8432860"/>
                <a:gd name="connsiteY8" fmla="*/ 1922253 h 3295291"/>
                <a:gd name="connsiteX9" fmla="*/ 8432860 w 8432860"/>
                <a:gd name="connsiteY9" fmla="*/ 2746076 h 3295291"/>
                <a:gd name="connsiteX10" fmla="*/ 8432860 w 8432860"/>
                <a:gd name="connsiteY10" fmla="*/ 2746065 h 3295291"/>
                <a:gd name="connsiteX11" fmla="*/ 7883634 w 8432860"/>
                <a:gd name="connsiteY11" fmla="*/ 3295291 h 3295291"/>
                <a:gd name="connsiteX12" fmla="*/ 7027383 w 8432860"/>
                <a:gd name="connsiteY12" fmla="*/ 3295291 h 3295291"/>
                <a:gd name="connsiteX13" fmla="*/ 6966301 w 8432860"/>
                <a:gd name="connsiteY13" fmla="*/ 3853843 h 3295291"/>
                <a:gd name="connsiteX14" fmla="*/ 4919168 w 8432860"/>
                <a:gd name="connsiteY14" fmla="*/ 3295291 h 3295291"/>
                <a:gd name="connsiteX15" fmla="*/ 549226 w 8432860"/>
                <a:gd name="connsiteY15" fmla="*/ 3295291 h 3295291"/>
                <a:gd name="connsiteX16" fmla="*/ 0 w 8432860"/>
                <a:gd name="connsiteY16" fmla="*/ 2746065 h 3295291"/>
                <a:gd name="connsiteX17" fmla="*/ 0 w 8432860"/>
                <a:gd name="connsiteY17" fmla="*/ 2746076 h 3295291"/>
                <a:gd name="connsiteX18" fmla="*/ 0 w 8432860"/>
                <a:gd name="connsiteY18" fmla="*/ 1922253 h 3295291"/>
                <a:gd name="connsiteX19" fmla="*/ 0 w 8432860"/>
                <a:gd name="connsiteY19" fmla="*/ 1922253 h 3295291"/>
                <a:gd name="connsiteX20" fmla="*/ 0 w 8432860"/>
                <a:gd name="connsiteY20" fmla="*/ 549226 h 3295291"/>
                <a:gd name="connsiteX0-1" fmla="*/ 0 w 8432860"/>
                <a:gd name="connsiteY0-2" fmla="*/ 549226 h 3768118"/>
                <a:gd name="connsiteX1-3" fmla="*/ 549226 w 8432860"/>
                <a:gd name="connsiteY1-4" fmla="*/ 0 h 3768118"/>
                <a:gd name="connsiteX2-5" fmla="*/ 4919168 w 8432860"/>
                <a:gd name="connsiteY2-6" fmla="*/ 0 h 3768118"/>
                <a:gd name="connsiteX3-7" fmla="*/ 4919168 w 8432860"/>
                <a:gd name="connsiteY3-8" fmla="*/ 0 h 3768118"/>
                <a:gd name="connsiteX4-9" fmla="*/ 7027383 w 8432860"/>
                <a:gd name="connsiteY4-10" fmla="*/ 0 h 3768118"/>
                <a:gd name="connsiteX5-11" fmla="*/ 7883634 w 8432860"/>
                <a:gd name="connsiteY5-12" fmla="*/ 0 h 3768118"/>
                <a:gd name="connsiteX6-13" fmla="*/ 8432860 w 8432860"/>
                <a:gd name="connsiteY6-14" fmla="*/ 549226 h 3768118"/>
                <a:gd name="connsiteX7-15" fmla="*/ 8432860 w 8432860"/>
                <a:gd name="connsiteY7-16" fmla="*/ 1922253 h 3768118"/>
                <a:gd name="connsiteX8-17" fmla="*/ 8432860 w 8432860"/>
                <a:gd name="connsiteY8-18" fmla="*/ 1922253 h 3768118"/>
                <a:gd name="connsiteX9-19" fmla="*/ 8432860 w 8432860"/>
                <a:gd name="connsiteY9-20" fmla="*/ 2746076 h 3768118"/>
                <a:gd name="connsiteX10-21" fmla="*/ 8432860 w 8432860"/>
                <a:gd name="connsiteY10-22" fmla="*/ 2746065 h 3768118"/>
                <a:gd name="connsiteX11-23" fmla="*/ 7883634 w 8432860"/>
                <a:gd name="connsiteY11-24" fmla="*/ 3295291 h 3768118"/>
                <a:gd name="connsiteX12-25" fmla="*/ 7027383 w 8432860"/>
                <a:gd name="connsiteY12-26" fmla="*/ 3295291 h 3768118"/>
                <a:gd name="connsiteX13-27" fmla="*/ 6737701 w 8432860"/>
                <a:gd name="connsiteY13-28" fmla="*/ 3768118 h 3768118"/>
                <a:gd name="connsiteX14-29" fmla="*/ 4919168 w 8432860"/>
                <a:gd name="connsiteY14-30" fmla="*/ 3295291 h 3768118"/>
                <a:gd name="connsiteX15-31" fmla="*/ 549226 w 8432860"/>
                <a:gd name="connsiteY15-32" fmla="*/ 3295291 h 3768118"/>
                <a:gd name="connsiteX16-33" fmla="*/ 0 w 8432860"/>
                <a:gd name="connsiteY16-34" fmla="*/ 2746065 h 3768118"/>
                <a:gd name="connsiteX17-35" fmla="*/ 0 w 8432860"/>
                <a:gd name="connsiteY17-36" fmla="*/ 2746076 h 3768118"/>
                <a:gd name="connsiteX18-37" fmla="*/ 0 w 8432860"/>
                <a:gd name="connsiteY18-38" fmla="*/ 1922253 h 3768118"/>
                <a:gd name="connsiteX19-39" fmla="*/ 0 w 8432860"/>
                <a:gd name="connsiteY19-40" fmla="*/ 1922253 h 3768118"/>
                <a:gd name="connsiteX20-41" fmla="*/ 0 w 8432860"/>
                <a:gd name="connsiteY20-42" fmla="*/ 549226 h 3768118"/>
                <a:gd name="connsiteX0-43" fmla="*/ 0 w 8432860"/>
                <a:gd name="connsiteY0-44" fmla="*/ 549226 h 3768118"/>
                <a:gd name="connsiteX1-45" fmla="*/ 549226 w 8432860"/>
                <a:gd name="connsiteY1-46" fmla="*/ 0 h 3768118"/>
                <a:gd name="connsiteX2-47" fmla="*/ 4919168 w 8432860"/>
                <a:gd name="connsiteY2-48" fmla="*/ 0 h 3768118"/>
                <a:gd name="connsiteX3-49" fmla="*/ 4919168 w 8432860"/>
                <a:gd name="connsiteY3-50" fmla="*/ 0 h 3768118"/>
                <a:gd name="connsiteX4-51" fmla="*/ 7027383 w 8432860"/>
                <a:gd name="connsiteY4-52" fmla="*/ 0 h 3768118"/>
                <a:gd name="connsiteX5-53" fmla="*/ 7883634 w 8432860"/>
                <a:gd name="connsiteY5-54" fmla="*/ 0 h 3768118"/>
                <a:gd name="connsiteX6-55" fmla="*/ 8432860 w 8432860"/>
                <a:gd name="connsiteY6-56" fmla="*/ 549226 h 3768118"/>
                <a:gd name="connsiteX7-57" fmla="*/ 8432860 w 8432860"/>
                <a:gd name="connsiteY7-58" fmla="*/ 1922253 h 3768118"/>
                <a:gd name="connsiteX8-59" fmla="*/ 8432860 w 8432860"/>
                <a:gd name="connsiteY8-60" fmla="*/ 1922253 h 3768118"/>
                <a:gd name="connsiteX9-61" fmla="*/ 8432860 w 8432860"/>
                <a:gd name="connsiteY9-62" fmla="*/ 2746076 h 3768118"/>
                <a:gd name="connsiteX10-63" fmla="*/ 8432860 w 8432860"/>
                <a:gd name="connsiteY10-64" fmla="*/ 2746065 h 3768118"/>
                <a:gd name="connsiteX11-65" fmla="*/ 7883634 w 8432860"/>
                <a:gd name="connsiteY11-66" fmla="*/ 3295291 h 3768118"/>
                <a:gd name="connsiteX12-67" fmla="*/ 7027383 w 8432860"/>
                <a:gd name="connsiteY12-68" fmla="*/ 3295291 h 3768118"/>
                <a:gd name="connsiteX13-69" fmla="*/ 6737701 w 8432860"/>
                <a:gd name="connsiteY13-70" fmla="*/ 3768118 h 3768118"/>
                <a:gd name="connsiteX14-71" fmla="*/ 6201868 w 8432860"/>
                <a:gd name="connsiteY14-72" fmla="*/ 3291058 h 3768118"/>
                <a:gd name="connsiteX15-73" fmla="*/ 549226 w 8432860"/>
                <a:gd name="connsiteY15-74" fmla="*/ 3295291 h 3768118"/>
                <a:gd name="connsiteX16-75" fmla="*/ 0 w 8432860"/>
                <a:gd name="connsiteY16-76" fmla="*/ 2746065 h 3768118"/>
                <a:gd name="connsiteX17-77" fmla="*/ 0 w 8432860"/>
                <a:gd name="connsiteY17-78" fmla="*/ 2746076 h 3768118"/>
                <a:gd name="connsiteX18-79" fmla="*/ 0 w 8432860"/>
                <a:gd name="connsiteY18-80" fmla="*/ 1922253 h 3768118"/>
                <a:gd name="connsiteX19-81" fmla="*/ 0 w 8432860"/>
                <a:gd name="connsiteY19-82" fmla="*/ 1922253 h 3768118"/>
                <a:gd name="connsiteX20-83" fmla="*/ 0 w 8432860"/>
                <a:gd name="connsiteY20-84" fmla="*/ 549226 h 37681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8432860" h="3768118">
                  <a:moveTo>
                    <a:pt x="0" y="549226"/>
                  </a:moveTo>
                  <a:cubicBezTo>
                    <a:pt x="0" y="245897"/>
                    <a:pt x="245897" y="0"/>
                    <a:pt x="549226" y="0"/>
                  </a:cubicBezTo>
                  <a:lnTo>
                    <a:pt x="4919168" y="0"/>
                  </a:lnTo>
                  <a:lnTo>
                    <a:pt x="4919168" y="0"/>
                  </a:lnTo>
                  <a:lnTo>
                    <a:pt x="7027383" y="0"/>
                  </a:lnTo>
                  <a:lnTo>
                    <a:pt x="7883634" y="0"/>
                  </a:lnTo>
                  <a:cubicBezTo>
                    <a:pt x="8186963" y="0"/>
                    <a:pt x="8432860" y="245897"/>
                    <a:pt x="8432860" y="549226"/>
                  </a:cubicBezTo>
                  <a:lnTo>
                    <a:pt x="8432860" y="1922253"/>
                  </a:lnTo>
                  <a:lnTo>
                    <a:pt x="8432860" y="1922253"/>
                  </a:lnTo>
                  <a:lnTo>
                    <a:pt x="8432860" y="2746076"/>
                  </a:lnTo>
                  <a:lnTo>
                    <a:pt x="8432860" y="2746065"/>
                  </a:lnTo>
                  <a:cubicBezTo>
                    <a:pt x="8432860" y="3049394"/>
                    <a:pt x="8186963" y="3295291"/>
                    <a:pt x="7883634" y="3295291"/>
                  </a:cubicBezTo>
                  <a:lnTo>
                    <a:pt x="7027383" y="3295291"/>
                  </a:lnTo>
                  <a:lnTo>
                    <a:pt x="6737701" y="3768118"/>
                  </a:lnTo>
                  <a:lnTo>
                    <a:pt x="6201868" y="3291058"/>
                  </a:lnTo>
                  <a:lnTo>
                    <a:pt x="549226" y="3295291"/>
                  </a:lnTo>
                  <a:cubicBezTo>
                    <a:pt x="245897" y="3295291"/>
                    <a:pt x="0" y="3049394"/>
                    <a:pt x="0" y="2746065"/>
                  </a:cubicBezTo>
                  <a:lnTo>
                    <a:pt x="0" y="2746076"/>
                  </a:lnTo>
                  <a:lnTo>
                    <a:pt x="0" y="1922253"/>
                  </a:lnTo>
                  <a:lnTo>
                    <a:pt x="0" y="1922253"/>
                  </a:lnTo>
                  <a:lnTo>
                    <a:pt x="0" y="5492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对话气泡: 圆角矩形 1"/>
            <p:cNvSpPr/>
            <p:nvPr/>
          </p:nvSpPr>
          <p:spPr>
            <a:xfrm>
              <a:off x="1879570" y="1390292"/>
              <a:ext cx="8432860" cy="3768118"/>
            </a:xfrm>
            <a:custGeom>
              <a:avLst/>
              <a:gdLst>
                <a:gd name="connsiteX0" fmla="*/ 0 w 8432860"/>
                <a:gd name="connsiteY0" fmla="*/ 549226 h 3295291"/>
                <a:gd name="connsiteX1" fmla="*/ 549226 w 8432860"/>
                <a:gd name="connsiteY1" fmla="*/ 0 h 3295291"/>
                <a:gd name="connsiteX2" fmla="*/ 4919168 w 8432860"/>
                <a:gd name="connsiteY2" fmla="*/ 0 h 3295291"/>
                <a:gd name="connsiteX3" fmla="*/ 4919168 w 8432860"/>
                <a:gd name="connsiteY3" fmla="*/ 0 h 3295291"/>
                <a:gd name="connsiteX4" fmla="*/ 7027383 w 8432860"/>
                <a:gd name="connsiteY4" fmla="*/ 0 h 3295291"/>
                <a:gd name="connsiteX5" fmla="*/ 7883634 w 8432860"/>
                <a:gd name="connsiteY5" fmla="*/ 0 h 3295291"/>
                <a:gd name="connsiteX6" fmla="*/ 8432860 w 8432860"/>
                <a:gd name="connsiteY6" fmla="*/ 549226 h 3295291"/>
                <a:gd name="connsiteX7" fmla="*/ 8432860 w 8432860"/>
                <a:gd name="connsiteY7" fmla="*/ 1922253 h 3295291"/>
                <a:gd name="connsiteX8" fmla="*/ 8432860 w 8432860"/>
                <a:gd name="connsiteY8" fmla="*/ 1922253 h 3295291"/>
                <a:gd name="connsiteX9" fmla="*/ 8432860 w 8432860"/>
                <a:gd name="connsiteY9" fmla="*/ 2746076 h 3295291"/>
                <a:gd name="connsiteX10" fmla="*/ 8432860 w 8432860"/>
                <a:gd name="connsiteY10" fmla="*/ 2746065 h 3295291"/>
                <a:gd name="connsiteX11" fmla="*/ 7883634 w 8432860"/>
                <a:gd name="connsiteY11" fmla="*/ 3295291 h 3295291"/>
                <a:gd name="connsiteX12" fmla="*/ 7027383 w 8432860"/>
                <a:gd name="connsiteY12" fmla="*/ 3295291 h 3295291"/>
                <a:gd name="connsiteX13" fmla="*/ 6966301 w 8432860"/>
                <a:gd name="connsiteY13" fmla="*/ 3853843 h 3295291"/>
                <a:gd name="connsiteX14" fmla="*/ 4919168 w 8432860"/>
                <a:gd name="connsiteY14" fmla="*/ 3295291 h 3295291"/>
                <a:gd name="connsiteX15" fmla="*/ 549226 w 8432860"/>
                <a:gd name="connsiteY15" fmla="*/ 3295291 h 3295291"/>
                <a:gd name="connsiteX16" fmla="*/ 0 w 8432860"/>
                <a:gd name="connsiteY16" fmla="*/ 2746065 h 3295291"/>
                <a:gd name="connsiteX17" fmla="*/ 0 w 8432860"/>
                <a:gd name="connsiteY17" fmla="*/ 2746076 h 3295291"/>
                <a:gd name="connsiteX18" fmla="*/ 0 w 8432860"/>
                <a:gd name="connsiteY18" fmla="*/ 1922253 h 3295291"/>
                <a:gd name="connsiteX19" fmla="*/ 0 w 8432860"/>
                <a:gd name="connsiteY19" fmla="*/ 1922253 h 3295291"/>
                <a:gd name="connsiteX20" fmla="*/ 0 w 8432860"/>
                <a:gd name="connsiteY20" fmla="*/ 549226 h 3295291"/>
                <a:gd name="connsiteX0-1" fmla="*/ 0 w 8432860"/>
                <a:gd name="connsiteY0-2" fmla="*/ 549226 h 3768118"/>
                <a:gd name="connsiteX1-3" fmla="*/ 549226 w 8432860"/>
                <a:gd name="connsiteY1-4" fmla="*/ 0 h 3768118"/>
                <a:gd name="connsiteX2-5" fmla="*/ 4919168 w 8432860"/>
                <a:gd name="connsiteY2-6" fmla="*/ 0 h 3768118"/>
                <a:gd name="connsiteX3-7" fmla="*/ 4919168 w 8432860"/>
                <a:gd name="connsiteY3-8" fmla="*/ 0 h 3768118"/>
                <a:gd name="connsiteX4-9" fmla="*/ 7027383 w 8432860"/>
                <a:gd name="connsiteY4-10" fmla="*/ 0 h 3768118"/>
                <a:gd name="connsiteX5-11" fmla="*/ 7883634 w 8432860"/>
                <a:gd name="connsiteY5-12" fmla="*/ 0 h 3768118"/>
                <a:gd name="connsiteX6-13" fmla="*/ 8432860 w 8432860"/>
                <a:gd name="connsiteY6-14" fmla="*/ 549226 h 3768118"/>
                <a:gd name="connsiteX7-15" fmla="*/ 8432860 w 8432860"/>
                <a:gd name="connsiteY7-16" fmla="*/ 1922253 h 3768118"/>
                <a:gd name="connsiteX8-17" fmla="*/ 8432860 w 8432860"/>
                <a:gd name="connsiteY8-18" fmla="*/ 1922253 h 3768118"/>
                <a:gd name="connsiteX9-19" fmla="*/ 8432860 w 8432860"/>
                <a:gd name="connsiteY9-20" fmla="*/ 2746076 h 3768118"/>
                <a:gd name="connsiteX10-21" fmla="*/ 8432860 w 8432860"/>
                <a:gd name="connsiteY10-22" fmla="*/ 2746065 h 3768118"/>
                <a:gd name="connsiteX11-23" fmla="*/ 7883634 w 8432860"/>
                <a:gd name="connsiteY11-24" fmla="*/ 3295291 h 3768118"/>
                <a:gd name="connsiteX12-25" fmla="*/ 7027383 w 8432860"/>
                <a:gd name="connsiteY12-26" fmla="*/ 3295291 h 3768118"/>
                <a:gd name="connsiteX13-27" fmla="*/ 6737701 w 8432860"/>
                <a:gd name="connsiteY13-28" fmla="*/ 3768118 h 3768118"/>
                <a:gd name="connsiteX14-29" fmla="*/ 4919168 w 8432860"/>
                <a:gd name="connsiteY14-30" fmla="*/ 3295291 h 3768118"/>
                <a:gd name="connsiteX15-31" fmla="*/ 549226 w 8432860"/>
                <a:gd name="connsiteY15-32" fmla="*/ 3295291 h 3768118"/>
                <a:gd name="connsiteX16-33" fmla="*/ 0 w 8432860"/>
                <a:gd name="connsiteY16-34" fmla="*/ 2746065 h 3768118"/>
                <a:gd name="connsiteX17-35" fmla="*/ 0 w 8432860"/>
                <a:gd name="connsiteY17-36" fmla="*/ 2746076 h 3768118"/>
                <a:gd name="connsiteX18-37" fmla="*/ 0 w 8432860"/>
                <a:gd name="connsiteY18-38" fmla="*/ 1922253 h 3768118"/>
                <a:gd name="connsiteX19-39" fmla="*/ 0 w 8432860"/>
                <a:gd name="connsiteY19-40" fmla="*/ 1922253 h 3768118"/>
                <a:gd name="connsiteX20-41" fmla="*/ 0 w 8432860"/>
                <a:gd name="connsiteY20-42" fmla="*/ 549226 h 3768118"/>
                <a:gd name="connsiteX0-43" fmla="*/ 0 w 8432860"/>
                <a:gd name="connsiteY0-44" fmla="*/ 549226 h 3768118"/>
                <a:gd name="connsiteX1-45" fmla="*/ 549226 w 8432860"/>
                <a:gd name="connsiteY1-46" fmla="*/ 0 h 3768118"/>
                <a:gd name="connsiteX2-47" fmla="*/ 4919168 w 8432860"/>
                <a:gd name="connsiteY2-48" fmla="*/ 0 h 3768118"/>
                <a:gd name="connsiteX3-49" fmla="*/ 4919168 w 8432860"/>
                <a:gd name="connsiteY3-50" fmla="*/ 0 h 3768118"/>
                <a:gd name="connsiteX4-51" fmla="*/ 7027383 w 8432860"/>
                <a:gd name="connsiteY4-52" fmla="*/ 0 h 3768118"/>
                <a:gd name="connsiteX5-53" fmla="*/ 7883634 w 8432860"/>
                <a:gd name="connsiteY5-54" fmla="*/ 0 h 3768118"/>
                <a:gd name="connsiteX6-55" fmla="*/ 8432860 w 8432860"/>
                <a:gd name="connsiteY6-56" fmla="*/ 549226 h 3768118"/>
                <a:gd name="connsiteX7-57" fmla="*/ 8432860 w 8432860"/>
                <a:gd name="connsiteY7-58" fmla="*/ 1922253 h 3768118"/>
                <a:gd name="connsiteX8-59" fmla="*/ 8432860 w 8432860"/>
                <a:gd name="connsiteY8-60" fmla="*/ 1922253 h 3768118"/>
                <a:gd name="connsiteX9-61" fmla="*/ 8432860 w 8432860"/>
                <a:gd name="connsiteY9-62" fmla="*/ 2746076 h 3768118"/>
                <a:gd name="connsiteX10-63" fmla="*/ 8432860 w 8432860"/>
                <a:gd name="connsiteY10-64" fmla="*/ 2746065 h 3768118"/>
                <a:gd name="connsiteX11-65" fmla="*/ 7883634 w 8432860"/>
                <a:gd name="connsiteY11-66" fmla="*/ 3295291 h 3768118"/>
                <a:gd name="connsiteX12-67" fmla="*/ 7027383 w 8432860"/>
                <a:gd name="connsiteY12-68" fmla="*/ 3295291 h 3768118"/>
                <a:gd name="connsiteX13-69" fmla="*/ 6737701 w 8432860"/>
                <a:gd name="connsiteY13-70" fmla="*/ 3768118 h 3768118"/>
                <a:gd name="connsiteX14-71" fmla="*/ 6201868 w 8432860"/>
                <a:gd name="connsiteY14-72" fmla="*/ 3291058 h 3768118"/>
                <a:gd name="connsiteX15-73" fmla="*/ 549226 w 8432860"/>
                <a:gd name="connsiteY15-74" fmla="*/ 3295291 h 3768118"/>
                <a:gd name="connsiteX16-75" fmla="*/ 0 w 8432860"/>
                <a:gd name="connsiteY16-76" fmla="*/ 2746065 h 3768118"/>
                <a:gd name="connsiteX17-77" fmla="*/ 0 w 8432860"/>
                <a:gd name="connsiteY17-78" fmla="*/ 2746076 h 3768118"/>
                <a:gd name="connsiteX18-79" fmla="*/ 0 w 8432860"/>
                <a:gd name="connsiteY18-80" fmla="*/ 1922253 h 3768118"/>
                <a:gd name="connsiteX19-81" fmla="*/ 0 w 8432860"/>
                <a:gd name="connsiteY19-82" fmla="*/ 1922253 h 3768118"/>
                <a:gd name="connsiteX20-83" fmla="*/ 0 w 8432860"/>
                <a:gd name="connsiteY20-84" fmla="*/ 549226 h 37681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8432860" h="3768118">
                  <a:moveTo>
                    <a:pt x="0" y="549226"/>
                  </a:moveTo>
                  <a:cubicBezTo>
                    <a:pt x="0" y="245897"/>
                    <a:pt x="245897" y="0"/>
                    <a:pt x="549226" y="0"/>
                  </a:cubicBezTo>
                  <a:lnTo>
                    <a:pt x="4919168" y="0"/>
                  </a:lnTo>
                  <a:lnTo>
                    <a:pt x="4919168" y="0"/>
                  </a:lnTo>
                  <a:lnTo>
                    <a:pt x="7027383" y="0"/>
                  </a:lnTo>
                  <a:lnTo>
                    <a:pt x="7883634" y="0"/>
                  </a:lnTo>
                  <a:cubicBezTo>
                    <a:pt x="8186963" y="0"/>
                    <a:pt x="8432860" y="245897"/>
                    <a:pt x="8432860" y="549226"/>
                  </a:cubicBezTo>
                  <a:lnTo>
                    <a:pt x="8432860" y="1922253"/>
                  </a:lnTo>
                  <a:lnTo>
                    <a:pt x="8432860" y="1922253"/>
                  </a:lnTo>
                  <a:lnTo>
                    <a:pt x="8432860" y="2746076"/>
                  </a:lnTo>
                  <a:lnTo>
                    <a:pt x="8432860" y="2746065"/>
                  </a:lnTo>
                  <a:cubicBezTo>
                    <a:pt x="8432860" y="3049394"/>
                    <a:pt x="8186963" y="3295291"/>
                    <a:pt x="7883634" y="3295291"/>
                  </a:cubicBezTo>
                  <a:lnTo>
                    <a:pt x="7027383" y="3295291"/>
                  </a:lnTo>
                  <a:lnTo>
                    <a:pt x="6737701" y="3768118"/>
                  </a:lnTo>
                  <a:lnTo>
                    <a:pt x="6201868" y="3291058"/>
                  </a:lnTo>
                  <a:lnTo>
                    <a:pt x="549226" y="3295291"/>
                  </a:lnTo>
                  <a:cubicBezTo>
                    <a:pt x="245897" y="3295291"/>
                    <a:pt x="0" y="3049394"/>
                    <a:pt x="0" y="2746065"/>
                  </a:cubicBezTo>
                  <a:lnTo>
                    <a:pt x="0" y="2746076"/>
                  </a:lnTo>
                  <a:lnTo>
                    <a:pt x="0" y="1922253"/>
                  </a:lnTo>
                  <a:lnTo>
                    <a:pt x="0" y="1922253"/>
                  </a:lnTo>
                  <a:lnTo>
                    <a:pt x="0" y="549226"/>
                  </a:lnTo>
                  <a:close/>
                </a:path>
              </a:pathLst>
            </a:custGeom>
            <a:pattFill prst="lgGrid">
              <a:fgClr>
                <a:srgbClr val="00B7D0"/>
              </a:fgClr>
              <a:bgClr>
                <a:srgbClr val="009AB0"/>
              </a:bgClr>
            </a:patt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1887537" y="1486626"/>
            <a:ext cx="7780655" cy="25797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zh-CN" sz="60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笔尖流出的故事</a:t>
            </a:r>
            <a:endParaRPr lang="zh-CN" altLang="zh-CN" sz="6000" b="1">
              <a:ln w="10160">
                <a:noFill/>
                <a:prstDash val="solid"/>
              </a:ln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>
                <a:ln w="10160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——</a:t>
            </a:r>
            <a:r>
              <a:rPr lang="zh-CN" altLang="zh-CN" sz="36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发挥想象，创编生活故事</a:t>
            </a:r>
            <a:endParaRPr lang="zh-CN" altLang="zh-CN" sz="3600" b="1">
              <a:ln w="10160">
                <a:noFill/>
                <a:prstDash val="solid"/>
              </a:ln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>
                <a:ln w="10160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——</a:t>
            </a:r>
            <a:r>
              <a:rPr lang="zh-CN" altLang="en-US" sz="3600">
                <a:ln w="10160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抓住特点写人物</a:t>
            </a:r>
            <a:endParaRPr lang="zh-CN" altLang="en-US" sz="3600">
              <a:ln w="10160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22692" y="1098791"/>
            <a:ext cx="787892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也充满了活力，这样一个“大孩子”却带班级挤进了第一班级，张明平时最怕他了。“为什么要摘丁香花呀？是因为它香吗？如果不是？那为什么要摘呢？”李军一坐下，便连珠带炮的问了几个问题，而张明只是摇摇头，并不做声。李军又一连问了几个问题，张明都不回答，因为他不想让别人知道他心中的秘密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李军见问不出什么话，假装无奈地叹了口气，向王寒冰使了个眼色，便把张明放走了，自己则和王寒冰悄悄的跟在张明身后。“解放”了的张明蹦蹦跳跳地走出校园，拐进了一条人烟稀少的小巷，李军和王寒冰紧紧跟了上去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张明站在一对祖孙前，爷爷没有双手，孙女只有一双空洞的眼睛。张明从身上掏出包着丁香花的手帕，并拿出他仅有的零用钱，那原本是张明的午餐钱。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张明打开手帕，露出里面的丁香花。张明把丁香凑到女孩的鼻子下，问：“小妹妹，香吗？这就是丁香的味道。”小女孩深深的嗅着丁香花的香味，仰起脸天真地问：“哥哥，那我的眼睛是不是很快就能好了？”“嗯！”张明哽咽道。他不知道，在他身后有两双湿润的眼睛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校园里，丁香花依旧开的茂盛，散发着淡淡的清香......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8383499" y="416459"/>
            <a:ext cx="0" cy="6065822"/>
          </a:xfrm>
          <a:prstGeom prst="line">
            <a:avLst/>
          </a:prstGeom>
          <a:ln w="19050">
            <a:solidFill>
              <a:srgbClr val="DA402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401616" y="3912373"/>
            <a:ext cx="32773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1600" kern="100">
                <a:solidFill>
                  <a:schemeClr val="accent2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师：这两个自然段可以合并成一部分。给零用钱的细节虽然对体现人物品质有用，但是放在这里隔断了下面的情节。</a:t>
            </a:r>
            <a:endParaRPr lang="zh-CN" altLang="zh-CN" sz="1600" kern="100">
              <a:solidFill>
                <a:schemeClr val="accent2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1600" kern="1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生：我再想想应该如何合并组织这部分的语言。</a:t>
            </a:r>
            <a:endParaRPr lang="zh-CN" altLang="zh-CN" sz="1600" kern="10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890258" y="1079999"/>
            <a:ext cx="10263612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丁香花开，十里飘香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1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丁香，它朴素无华，高洁淡雅，它从不炫耀，很少索取，只把碧绿和芬芳默默奉献。                                    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———— 题记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校园里的丁香花开了，一团团淡紫的绒球欢快地聚拢在一起。风来了，轻轻摇动着树的枝条，似乎要从那微小的花蕊中摇下那香味的小包，把它们带在身上，向阳光炫耀。一棵丁香树后，突然冒出了一颗毛茸茸的脑袋，小心翼翼地往四周望了望，确定没人后，轻手轻脚的走到了一棵丁香树旁。原来是我们班的淘气包张明。一看他那心虚的样子，就知道他又要开始干坏事了。张明见四下没人，便飞快地伸手摘了一株丁香，包在手帕里，转身就跑。他自以为“完美无缺”的摘花行动，殊不知全被一双鹰一般的眼睛看到了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班长王寒冰正巧路过丁香角。把张明的所作所为全看在了眼里。“张明，你站住!”王寒冰边喊边往张明那儿跑。班长是体育健将，不一会儿就抓住了张明：“你为什么要摘花？”张明梗着脖子嚷到：“你管不着！”“走，跟我到李老师那儿去！”王寒冰拽着张明往办公室那儿走去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在办公室里，张明低着头，盯着自己的脚尖，不敢抬眼望老师。班主任李军坐在他面前望着他，张明平时最怕他了。“为什么要摘丁香花呀？是因为它香吗？如果不是？那为什么要摘呢？”李老师接连问了几个问题，而张明只是低着头，并不做声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李军见问不出什么话，假装无奈地叹了口气，向王寒冰使了个眼色，便把张明放走了。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890258" y="1079999"/>
            <a:ext cx="1026361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“解放”了的张明飞快地跑出校园，拐进了一条人烟稀少的小巷，身后地紧紧跟着两个人影。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张明停在一个破败的小院子里，院子里坐着祖孙俩。爷爷没有双手，孙女的眼窝深陷，双手紧紧的抓着爷爷的胳膊。张明从身上掏出包着丁香花的手帕，打开手帕，露出里面的丁香花。他把丁香花凑到女孩的鼻子下，问：“小妹妹，这就是丁香的味道。香吗？你虽然看不到但现在你可以摸一摸它。”小女孩双手接过手帕，深深地嗅着丁香花的香味，仰起脸问：“哥哥，嗅了丁香花的香味，那我的眼睛是不是很快就能好了？”“嗯！”张明坚定的点着头。门外，班主任李军和班长王寒冰早已湿了眼眶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校园里，丁香花依旧开的茂盛，散发着淡淡的清香......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6289" y="1855168"/>
            <a:ext cx="10379710" cy="22858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28650" algn="just">
              <a:lnSpc>
                <a:spcPct val="180000"/>
              </a:lnSpc>
              <a:spcBef>
                <a:spcPct val="0"/>
              </a:spcBef>
              <a:spcAft>
                <a:spcPct val="0"/>
              </a:spcAft>
            </a:pPr>
            <a:r>
              <a:rPr sz="2800">
                <a:latin typeface="仿宋" panose="02010609060101010101" pitchFamily="49" charset="-122"/>
                <a:ea typeface="仿宋" panose="02010609060101010101" pitchFamily="49" charset="-122"/>
                <a:cs typeface="黑体" panose="02010609060101010101" pitchFamily="49" charset="-122"/>
                <a:sym typeface="+mn-ea"/>
              </a:rPr>
              <a:t>小说的创编不仅仅局限于教材所提供的三组素材。现在，你可以</a:t>
            </a:r>
            <a:r>
              <a:rPr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黑体" panose="02010609060101010101" pitchFamily="49" charset="-122"/>
                <a:sym typeface="+mn-ea"/>
              </a:rPr>
              <a:t>任选</a:t>
            </a:r>
            <a:r>
              <a:rPr sz="2800">
                <a:latin typeface="仿宋" panose="02010609060101010101" pitchFamily="49" charset="-122"/>
                <a:ea typeface="仿宋" panose="02010609060101010101" pitchFamily="49" charset="-122"/>
                <a:cs typeface="黑体" panose="02010609060101010101" pitchFamily="49" charset="-122"/>
                <a:sym typeface="+mn-ea"/>
              </a:rPr>
              <a:t>环境、人物，进行创编。故事创编并不局限于美好而温情的故事，看似悲情的结尾更能引起我们的反思。</a:t>
            </a:r>
            <a:endParaRPr sz="2800">
              <a:latin typeface="仿宋" panose="02010609060101010101" pitchFamily="49" charset="-122"/>
              <a:ea typeface="仿宋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86860" y="743578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n-ea"/>
                <a:cs typeface="楷体" panose="02010609060101010101" pitchFamily="49" charset="-122"/>
              </a:rPr>
              <a:t>笔尖流出的故事</a:t>
            </a:r>
            <a:endParaRPr lang="zh-CN" altLang="en-US" sz="4000" b="1">
              <a:solidFill>
                <a:srgbClr val="C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337712" y="917007"/>
          <a:ext cx="9254842" cy="5276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816"/>
                <a:gridCol w="1154472"/>
                <a:gridCol w="7635554"/>
              </a:tblGrid>
              <a:tr h="404371">
                <a:tc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评价内容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83582" marR="83582" marT="41791" marB="4179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习作评价细则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rowSpan="3"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选材：</a:t>
                      </a: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华文楷体" panose="02010600040101010101" charset="-122"/>
                        </a:rPr>
                        <a:t>写什么</a:t>
                      </a:r>
                      <a:endParaRPr 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华文楷体" panose="0201060004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100" b="1"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 </a:t>
                      </a:r>
                      <a:endParaRPr lang="en-US" altLang="zh-CN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83582" marR="83582" marT="41791" marB="4179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rowSpan="3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1.选材积极向上，符合生活实际。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2.展开丰富的想象创编故事。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813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3.可以选择习作中提供的三组环境和人物，也可以自己创设一组。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rowSpan="6"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组材：</a:t>
                      </a: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华文楷体" panose="02010600040101010101" charset="-122"/>
                        </a:rPr>
                        <a:t>怎么写</a:t>
                      </a:r>
                      <a:endParaRPr 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华文楷体" panose="0201060004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100" b="1"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</a:t>
                      </a:r>
                      <a:endParaRPr lang="en-US" altLang="zh-CN" sz="1100" b="1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3582" marR="83582" marT="41791" marB="4179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rowSpan="6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1.开头和结尾要讲究方法。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2.作文有3-7个自然段最佳。本文共</a:t>
                      </a:r>
                      <a:r>
                        <a:rPr lang="en-US" sz="1100" b="0" u="sng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      </a:t>
                      </a: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自然段。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3.结构完整，能按一定的顺序表达。本文写作的顺序为：</a:t>
                      </a:r>
                      <a:r>
                        <a:rPr lang="en-US" sz="1100" b="0" u="sng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                   </a:t>
                      </a:r>
                      <a:endParaRPr lang="en-US" altLang="en-US" sz="1100" b="0" u="sng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4.故事要围绕主要人物展开。本文写了</a:t>
                      </a:r>
                      <a:r>
                        <a:rPr lang="en-US" sz="1100" b="0" u="sng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         </a:t>
                      </a: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个人物，详写了</a:t>
                      </a:r>
                      <a:r>
                        <a:rPr lang="en-US" sz="1100" b="0" u="sng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       </a:t>
                      </a: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5.展开丰富的想象，把故事写完整，情节尽可能吸引人。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6.试着写出故事发生的环境。本文选取的环境是</a:t>
                      </a:r>
                      <a:r>
                        <a:rPr lang="en-US" sz="1100" b="0" u="sng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         </a:t>
                      </a: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。</a:t>
                      </a:r>
                      <a:endParaRPr 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rowSpan="4"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语言：</a:t>
                      </a: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华文楷体" panose="02010600040101010101" charset="-122"/>
                        </a:rPr>
                        <a:t>写得怎么样</a:t>
                      </a:r>
                      <a:endParaRPr 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华文楷体" panose="0201060004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100" b="1"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</a:t>
                      </a:r>
                      <a:endParaRPr lang="en-US" altLang="zh-CN" sz="1100" b="1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3582" marR="83582" marT="41791" marB="4179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rowSpan="4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1.用词准确，语句通顺连贯。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2.故事写完整，情节尽可能吸引人。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565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3.使用恰当的描写方法，如：环境描写、人物描写等方法。描写要符合人物特点。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006">
                <a:tc vMerge="1" gridSpan="2"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4.紧扣“展开丰富的想象”“围绕主要人物展开”这些要点创编故事。用正确的修改符号修改习作。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918">
                <a:tc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创意：</a:t>
                      </a: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华文楷体" panose="02010600040101010101" charset="-122"/>
                        </a:rPr>
                        <a:t>有新鲜感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华文楷体" panose="02010600040101010101" charset="-122"/>
                      </a:endParaRPr>
                    </a:p>
                  </a:txBody>
                  <a:tcPr marL="83582" marR="83582" marT="41791" marB="4179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选材给人耳目一新的感觉。想象丰富，能让同学们通过读小说，关注情节、环境，感受人物形象。本文的创意点是：</a:t>
                      </a:r>
                      <a:r>
                        <a:rPr lang="en-US" sz="1100" b="0" u="sng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                                     </a:t>
                      </a:r>
                      <a:endParaRPr lang="en-US" altLang="en-US" sz="1100" b="0" u="sng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rowSpan="4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其他</a:t>
                      </a: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53952" marR="53952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字数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作文不少于450字。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459">
                <a:tc vMerge="1">
                  <a:tcPr marL="53952" marR="53952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错别字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尽量不写错别字。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005">
                <a:tc vMerge="1">
                  <a:tcPr marL="53952" marR="53952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标点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正确使用和书写标点符号。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005">
                <a:tc vMerge="1">
                  <a:tcPr marL="53952" marR="53952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书写</a:t>
                      </a:r>
                      <a:endParaRPr lang="en-US" altLang="en-US" sz="1100" b="1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latin typeface="仿宋" panose="02010609060101010101" pitchFamily="49" charset="-122"/>
                          <a:ea typeface="仿宋" panose="02010609060101010101" pitchFamily="49" charset="-122"/>
                          <a:cs typeface="宋体" panose="02010600030101010101" pitchFamily="2" charset="-122"/>
                        </a:rPr>
                        <a:t>字体工整、美观，不涂改或少涂改。</a:t>
                      </a:r>
                      <a:endParaRPr lang="en-US" altLang="en-US" sz="1100" b="0">
                        <a:latin typeface="仿宋" panose="02010609060101010101" pitchFamily="49" charset="-122"/>
                        <a:ea typeface="仿宋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3952" marR="53952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912600" y="11645900"/>
            <a:ext cx="342900" cy="2667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4564345" y="1587928"/>
            <a:ext cx="6661952" cy="257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buClrTx/>
              <a:buSz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本单元学习的几篇课文都是虚构的故事，读起来却像在生活中发生过一样，因为这些故事都能从生活中找到影子。你愿意展开想象，创编属于自己的故事吗？</a:t>
            </a:r>
            <a:endParaRPr lang="zh-CN" altLang="en-US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0" t="27569" r="22310" b="15789"/>
          <a:stretch>
            <a:fillRect/>
          </a:stretch>
        </p:blipFill>
        <p:spPr>
          <a:xfrm>
            <a:off x="454070" y="1095470"/>
            <a:ext cx="4110275" cy="30691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/>
          <p:nvPr/>
        </p:nvSpPr>
        <p:spPr>
          <a:xfrm>
            <a:off x="598516" y="1540264"/>
            <a:ext cx="11105804" cy="322299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1. 写作主题：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创编故事</a:t>
            </a: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的习作。</a:t>
            </a:r>
            <a:endParaRPr sz="2800" spc="200" noProof="1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2. 写作对象：从教材提供的三组环境和人物中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选择一组。</a:t>
            </a:r>
            <a:endParaRPr sz="2800" spc="200" noProof="1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3. 写作重点：故事要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围绕主要人物展开</a:t>
            </a: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情节</a:t>
            </a: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尽可能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吸引人</a:t>
            </a: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  <a:endParaRPr sz="2800" spc="200" noProof="1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4. 注意事项：运用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环境描写</a:t>
            </a: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和</a:t>
            </a:r>
            <a:r>
              <a:rPr lang="zh-CN" altLang="en-US" sz="2800" spc="200" noProof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心理活动描写</a:t>
            </a: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，把故事写精彩。</a:t>
            </a:r>
            <a:endParaRPr sz="2800" spc="200" noProof="1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5. 修改建议：写完后，在故事分享会上说说最喜欢谁写的故事。</a:t>
            </a:r>
            <a:endParaRPr sz="2800" spc="200" noProof="1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1380" y="1058545"/>
            <a:ext cx="9595485" cy="650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8412" y="2476138"/>
            <a:ext cx="1078293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3000" b="1">
                <a:solidFill>
                  <a:srgbClr val="2611ED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  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本单元的习作，提供了三组素材。仔细阅读，你会发现这些素材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只提供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了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故事环境和人物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，缺少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故事情节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。故事情节需要你根据素材，联系生活进行合理想象。</a:t>
            </a:r>
            <a:endParaRPr lang="zh-CN" altLang="en-US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8413" y="1470722"/>
            <a:ext cx="9595485" cy="5932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2611E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一、根据环境和人物，构思情节</a:t>
            </a:r>
            <a:endParaRPr lang="zh-CN" altLang="en-US" sz="280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86860" y="743578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n-ea"/>
                <a:cs typeface="楷体" panose="02010609060101010101" pitchFamily="49" charset="-122"/>
              </a:rPr>
              <a:t>笔尖流出的故事</a:t>
            </a:r>
            <a:endParaRPr lang="zh-CN" altLang="en-US" sz="4000" b="1">
              <a:solidFill>
                <a:srgbClr val="C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/>
      <p:bldP spid="9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48054" y="2611407"/>
            <a:ext cx="1008951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l" fontAlgn="auto">
              <a:spcBef>
                <a:spcPct val="0"/>
              </a:spcBef>
              <a:buClrTx/>
              <a:buSzTx/>
              <a:buFontTx/>
            </a:pPr>
            <a:r>
              <a:rPr lang="en-US" altLang="zh-CN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故事创作强调一个</a:t>
            </a:r>
            <a:r>
              <a:rPr lang="en-US" altLang="zh-CN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“新”</a:t>
            </a:r>
            <a:r>
              <a:rPr lang="en-US" altLang="zh-CN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字，给读者带来</a:t>
            </a:r>
            <a:r>
              <a:rPr lang="en-US" altLang="zh-CN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新题材、新知识</a:t>
            </a:r>
            <a:r>
              <a:rPr lang="en-US" altLang="zh-CN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，甚至让他们感到惊讶。而这</a:t>
            </a:r>
            <a:r>
              <a:rPr lang="en-US" altLang="zh-CN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“惊讶”</a:t>
            </a:r>
            <a:r>
              <a:rPr lang="en-US" altLang="zh-CN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，就需要靠</a:t>
            </a:r>
            <a:r>
              <a:rPr lang="en-US" altLang="zh-CN" sz="2800" err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曲折变化的情节</a:t>
            </a:r>
            <a:r>
              <a:rPr lang="en-US" altLang="zh-CN" sz="2800" err="1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来触发。</a:t>
            </a:r>
            <a:endParaRPr lang="en-US" altLang="zh-CN" sz="2800" err="1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indent="812800" algn="l" fontAlgn="auto">
              <a:spcBef>
                <a:spcPct val="0"/>
              </a:spcBef>
              <a:buClrTx/>
              <a:buSzTx/>
              <a:buFontTx/>
            </a:pP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0140" y="5676265"/>
            <a:ext cx="9745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1971675" y="5047573"/>
            <a:ext cx="2265045" cy="10096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倒叙</a:t>
            </a:r>
            <a:endParaRPr lang="en-US" altLang="zh-CN" sz="400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3776980" y="4919303"/>
            <a:ext cx="2426335" cy="87757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Tx/>
              <a:buSzTx/>
              <a:buFontTx/>
            </a:pPr>
            <a:r>
              <a:rPr lang="en-US" altLang="zh-CN" sz="40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插叙</a:t>
            </a:r>
            <a:endParaRPr lang="en-US" altLang="zh-CN" sz="400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梯形 10"/>
          <p:cNvSpPr/>
          <p:nvPr/>
        </p:nvSpPr>
        <p:spPr>
          <a:xfrm>
            <a:off x="7449185" y="4666573"/>
            <a:ext cx="3759835" cy="1734185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设置悬念</a:t>
            </a:r>
            <a:endParaRPr lang="zh-CN" altLang="en-US" sz="2800"/>
          </a:p>
          <a:p>
            <a:pPr algn="ctr"/>
            <a:r>
              <a:rPr lang="zh-CN" altLang="en-US" sz="2800"/>
              <a:t>增强读者的阅读兴趣</a:t>
            </a:r>
            <a:endParaRPr lang="zh-CN" altLang="en-US" sz="2800"/>
          </a:p>
        </p:txBody>
      </p:sp>
      <p:sp>
        <p:nvSpPr>
          <p:cNvPr id="10" name="上弧形箭头 9"/>
          <p:cNvSpPr/>
          <p:nvPr/>
        </p:nvSpPr>
        <p:spPr>
          <a:xfrm rot="21420000">
            <a:off x="5684520" y="4027128"/>
            <a:ext cx="2569210" cy="1191895"/>
          </a:xfrm>
          <a:prstGeom prst="curved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8413" y="1470722"/>
            <a:ext cx="9595485" cy="5932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2611E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二、根据故事情节，设置悬念</a:t>
            </a:r>
            <a:endParaRPr lang="zh-CN" altLang="en-US" sz="280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86860" y="743578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n-ea"/>
                <a:cs typeface="楷体" panose="02010609060101010101" pitchFamily="49" charset="-122"/>
              </a:rPr>
              <a:t>笔尖流出的故事</a:t>
            </a:r>
            <a:endParaRPr lang="zh-CN" altLang="en-US" sz="4000" b="1">
              <a:solidFill>
                <a:srgbClr val="C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58031" y="2493943"/>
            <a:ext cx="101867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 b="1">
                <a:solidFill>
                  <a:srgbClr val="2611ED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环境描写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具有</a:t>
            </a:r>
            <a:r>
              <a:rPr lang="en-US" altLang="zh-CN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——</a:t>
            </a:r>
            <a:endParaRPr lang="en-US" altLang="zh-CN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endParaRPr lang="en-US" altLang="zh-CN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                  推动情节发展</a:t>
            </a:r>
            <a:endParaRPr lang="en-US" altLang="zh-CN" sz="280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                  暗示人物命运</a:t>
            </a:r>
            <a:endParaRPr lang="en-US" altLang="zh-CN" sz="280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                  塑造人物形象</a:t>
            </a:r>
            <a:endParaRPr lang="en-US" altLang="zh-CN" sz="280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endParaRPr lang="en-US" altLang="zh-CN" sz="280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                               的作用。</a:t>
            </a:r>
            <a:endParaRPr lang="zh-CN" altLang="en-US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8413" y="1470722"/>
            <a:ext cx="9595485" cy="5932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2611E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三、用环境描写推动情节发展</a:t>
            </a:r>
            <a:endParaRPr lang="zh-CN" altLang="en-US" sz="280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86860" y="743578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n-ea"/>
                <a:cs typeface="楷体" panose="02010609060101010101" pitchFamily="49" charset="-122"/>
              </a:rPr>
              <a:t>笔尖流出的故事</a:t>
            </a:r>
            <a:endParaRPr lang="zh-CN" altLang="en-US" sz="4000" b="1">
              <a:solidFill>
                <a:srgbClr val="C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1380" y="1058545"/>
            <a:ext cx="9595485" cy="650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19830" y="2179205"/>
            <a:ext cx="635233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3000" b="1">
                <a:solidFill>
                  <a:srgbClr val="2611ED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</a:t>
            </a:r>
            <a:endParaRPr lang="zh-CN" altLang="en-US" sz="3600" b="1">
              <a:solidFill>
                <a:srgbClr val="2611ED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  <a:p>
            <a:pPr indent="812800" algn="l" fontAlgn="auto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为了塑造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丰满、立体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的人物形象，</a:t>
            </a:r>
            <a:endParaRPr lang="en-US" altLang="zh-CN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indent="812800" algn="l" fontAlgn="auto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endParaRPr lang="en-US" altLang="zh-CN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  <a:p>
            <a:pPr indent="812800" algn="l" fontAlgn="auto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还可以使用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心理描写</a:t>
            </a: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的方法。</a:t>
            </a:r>
            <a:endParaRPr lang="zh-CN" altLang="en-US" sz="280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8413" y="1470722"/>
            <a:ext cx="9595485" cy="5932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2611E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四、用心理描写丰富人物形象</a:t>
            </a:r>
            <a:endParaRPr lang="zh-CN" altLang="en-US" sz="280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86860" y="743578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n-ea"/>
                <a:cs typeface="楷体" panose="02010609060101010101" pitchFamily="49" charset="-122"/>
              </a:rPr>
              <a:t>笔尖流出的故事</a:t>
            </a:r>
            <a:endParaRPr lang="zh-CN" altLang="en-US" sz="4000" b="1">
              <a:solidFill>
                <a:srgbClr val="C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04431" y="1774509"/>
            <a:ext cx="93831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812800" algn="l" fontAlgn="auto">
              <a:lnSpc>
                <a:spcPct val="10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现在，你再试试把下面的故事</a:t>
            </a:r>
            <a:r>
              <a:rPr lang="zh-CN" altLang="en-US" sz="28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提纲表补充完整吧</a:t>
            </a:r>
            <a:r>
              <a:rPr lang="zh-CN" altLang="en-US" sz="2800" b="1">
                <a:solidFill>
                  <a:srgbClr val="FF0000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  <a:sym typeface="+mn-ea"/>
              </a:rPr>
              <a:t>！</a:t>
            </a:r>
            <a:endParaRPr lang="zh-CN" altLang="en-US" sz="2800" b="0"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2092" y="2482992"/>
            <a:ext cx="9147816" cy="394727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86860" y="743578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n-ea"/>
                <a:cs typeface="楷体" panose="02010609060101010101" pitchFamily="49" charset="-122"/>
              </a:rPr>
              <a:t>笔尖流出的故事</a:t>
            </a:r>
            <a:endParaRPr lang="zh-CN" altLang="en-US" sz="4000" b="1">
              <a:solidFill>
                <a:srgbClr val="C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22692" y="790979"/>
            <a:ext cx="7824603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误会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误会后边往往会有一段感人的真相。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———— 题记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春天，校园里的丁香如约开放，与春姑娘在淡淡的香气中幽会。一棵丁香树后，突然冒出了一颗毛茸茸的脑袋，小心翼翼地往四周望了望，确定没人后，便欢快地跑了出来，急促的脚步声打破了这儿的宁静。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打破宁静的人正是全校闻名的淘气包张明，张明轻手轻脚的走到了一棵丁香树旁。四处张望，一看他那心虚的样子，就知道他又要开始干坏事了。张明见四下没人，便飞快地伸手摘了一株丁香，包在手帕里，转身就跑。他自以为“完美无缺”的摘花行动，殊不知全被一双鹰一般的眼睛看到了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班长王寒冰正巧路过丁香角。把张明的所作所为全看在了眼里。“张明，你给我站住!”王寒冰边喊边往张明那儿跑。班长是一名体育健将，不一会儿就抓住了张明。“走，跟我到李老师那儿去！”王寒冰拽着张明往办公室那儿走去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在办公室里，张明低着头，盯着自己的脚尖，不敢抬眼望老师。班主任李军坐在他面前望着他，李老师很年轻，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8320129" y="416459"/>
            <a:ext cx="0" cy="6065822"/>
          </a:xfrm>
          <a:prstGeom prst="line">
            <a:avLst/>
          </a:prstGeom>
          <a:ln w="19050">
            <a:solidFill>
              <a:srgbClr val="DA402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320129" y="920760"/>
            <a:ext cx="340410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>
                <a:solidFill>
                  <a:schemeClr val="accent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师：本次习作主题是“笔尖流出的故事 ”，每一篇习作标题可以根据内容进行提炼，重新命名。想想你的这篇习作可以换一个什么样的“亮”标题？</a:t>
            </a:r>
            <a:endParaRPr lang="zh-CN" altLang="en-US" sz="1600">
              <a:solidFill>
                <a:schemeClr val="accent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>
                <a:latin typeface="仿宋" panose="02010609060101010101" pitchFamily="49" charset="-122"/>
                <a:ea typeface="仿宋" panose="02010609060101010101" pitchFamily="49" charset="-122"/>
              </a:rPr>
              <a:t>生：我可以把这篇习作标题改成“丁香花开，十里飘香”。</a:t>
            </a:r>
            <a:endParaRPr lang="zh-CN" altLang="en-US" sz="1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>
                <a:solidFill>
                  <a:schemeClr val="accent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师：“起因”这部分的环境描写，要写丁香花非常好看，又香又美的丁香花才能把淘气包张明吸引过来。我觉得你这部分有点不太够。</a:t>
            </a:r>
            <a:endParaRPr lang="zh-CN" altLang="en-US" sz="1600">
              <a:solidFill>
                <a:schemeClr val="accent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>
                <a:latin typeface="仿宋" panose="02010609060101010101" pitchFamily="49" charset="-122"/>
                <a:ea typeface="仿宋" panose="02010609060101010101" pitchFamily="49" charset="-122"/>
              </a:rPr>
              <a:t>生：我知道了，我还要对丁香花进行细致观察，然后抓住特点进行描写。</a:t>
            </a:r>
            <a:endParaRPr lang="en-US" altLang="zh-CN" sz="1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>
                <a:solidFill>
                  <a:schemeClr val="accent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师：人物的动作描写前后有些矛盾。</a:t>
            </a:r>
            <a:endParaRPr lang="zh-CN" altLang="en-US" sz="1600">
              <a:solidFill>
                <a:schemeClr val="accent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>
                <a:latin typeface="仿宋" panose="02010609060101010101" pitchFamily="49" charset="-122"/>
                <a:ea typeface="仿宋" panose="02010609060101010101" pitchFamily="49" charset="-122"/>
              </a:rPr>
              <a:t>生：我知道了。</a:t>
            </a:r>
            <a:endParaRPr lang="zh-CN" altLang="en-US" sz="1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UNIT_TABLE_BEAUTIFY" val="smartTable{e40bce88-7892-4dbc-9e5d-fe33e01acbd1}"/>
  <p:tag name="TABLE_ENDDRAG_ORIGIN_RECT" val="915*468"/>
  <p:tag name="TABLE_ENDDRAG_RECT" val="12*50*915*468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3628</Words>
  <Application>WPS 演示</Application>
  <PresentationFormat/>
  <Paragraphs>248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幼圆</vt:lpstr>
      <vt:lpstr>仿宋</vt:lpstr>
      <vt:lpstr>楷体</vt:lpstr>
      <vt:lpstr>黑体</vt:lpstr>
      <vt:lpstr>Times New Roman</vt:lpstr>
      <vt:lpstr>华文楷体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2021-10-26T18:15:00Z</cp:lastPrinted>
  <dcterms:created xsi:type="dcterms:W3CDTF">2021-10-26T18:15:00Z</dcterms:created>
  <dcterms:modified xsi:type="dcterms:W3CDTF">2021-11-05T04:36:00Z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C53C50641A6E43EE824C20FA4FD7FE2B</vt:lpwstr>
  </property>
  <property fmtid="{D5CDD505-2E9C-101B-9397-08002B2CF9AE}" pid="7" name="KSOProductBuildVer">
    <vt:lpwstr>2052-11.1.0.10938</vt:lpwstr>
  </property>
</Properties>
</file>